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he Vietnam War"/>
          <p:cNvSpPr/>
          <p:nvPr>
            <p:ph type="ctrTitle"/>
          </p:nvPr>
        </p:nvSpPr>
        <p:spPr>
          <a:xfrm>
            <a:off x="1270000" y="-17907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The Vietnam War</a:t>
            </a:r>
          </a:p>
        </p:txBody>
      </p:sp>
      <p:sp>
        <p:nvSpPr>
          <p:cNvPr id="138" name="America Comes of Age"/>
          <p:cNvSpPr/>
          <p:nvPr>
            <p:ph type="subTitle" sz="quarter" idx="1"/>
          </p:nvPr>
        </p:nvSpPr>
        <p:spPr>
          <a:xfrm>
            <a:off x="1270000" y="14224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America Comes of Age</a:t>
            </a:r>
          </a:p>
        </p:txBody>
      </p:sp>
      <p:pic>
        <p:nvPicPr>
          <p:cNvPr id="139" name="vietnam-war-1967.jpg" descr="vietnam-war-196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4100" y="2222500"/>
            <a:ext cx="10886149" cy="721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End"/>
          <p:cNvSpPr/>
          <p:nvPr>
            <p:ph type="ctrTitle"/>
          </p:nvPr>
        </p:nvSpPr>
        <p:spPr>
          <a:xfrm>
            <a:off x="1270000" y="2286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End</a:t>
            </a:r>
          </a:p>
        </p:txBody>
      </p:sp>
      <p:sp>
        <p:nvSpPr>
          <p:cNvPr id="169" name="“Vietnamization” of war…"/>
          <p:cNvSpPr/>
          <p:nvPr>
            <p:ph type="subTitle" idx="1"/>
          </p:nvPr>
        </p:nvSpPr>
        <p:spPr>
          <a:xfrm>
            <a:off x="573112" y="1435100"/>
            <a:ext cx="12087176" cy="776337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449833">
              <a:defRPr sz="2772"/>
            </a:pPr>
            <a:r>
              <a:t>“Vietnamization” of war</a:t>
            </a:r>
          </a:p>
          <a:p>
            <a:pPr algn="l" defTabSz="449833">
              <a:defRPr sz="2772"/>
            </a:pPr>
            <a:r>
              <a:t>—transfer responsibility of war to SVN</a:t>
            </a:r>
          </a:p>
          <a:p>
            <a:pPr algn="l" defTabSz="449833">
              <a:defRPr sz="2772"/>
            </a:pPr>
            <a:r>
              <a:t>—reduce troops from 28.000 in 1970 to 140,00 in 1971</a:t>
            </a:r>
          </a:p>
          <a:p>
            <a:pPr algn="l" defTabSz="449833">
              <a:defRPr sz="2772"/>
            </a:pPr>
            <a:r>
              <a:t>—start peace talks with NVN</a:t>
            </a:r>
          </a:p>
          <a:p>
            <a:pPr algn="l" defTabSz="449833">
              <a:defRPr sz="2772"/>
            </a:pPr>
          </a:p>
          <a:p>
            <a:pPr algn="l" defTabSz="449833">
              <a:defRPr sz="2772"/>
            </a:pPr>
            <a:r>
              <a:t>Secret bombings</a:t>
            </a:r>
          </a:p>
          <a:p>
            <a:pPr algn="l" defTabSz="449833">
              <a:defRPr sz="2772"/>
            </a:pPr>
            <a:r>
              <a:t>—1969  Nixon secretly bombs neutral Cambodia </a:t>
            </a:r>
          </a:p>
          <a:p>
            <a:pPr algn="l" defTabSz="449833">
              <a:defRPr sz="2772"/>
            </a:pPr>
            <a:r>
              <a:t>—Drop more bombs on Cambodia than we did in WW2</a:t>
            </a:r>
          </a:p>
          <a:p>
            <a:pPr algn="l" defTabSz="449833">
              <a:defRPr sz="2772"/>
            </a:pPr>
            <a:r>
              <a:t>—spreads to Laos in 1970</a:t>
            </a:r>
          </a:p>
          <a:p>
            <a:pPr algn="l" defTabSz="449833">
              <a:defRPr sz="2772"/>
            </a:pPr>
          </a:p>
          <a:p>
            <a:pPr algn="l" defTabSz="449833">
              <a:defRPr sz="2772"/>
            </a:pPr>
            <a:r>
              <a:t>Peace Talks  1973</a:t>
            </a:r>
          </a:p>
          <a:p>
            <a:pPr algn="l" defTabSz="449833">
              <a:defRPr sz="2772"/>
            </a:pPr>
            <a:r>
              <a:t>—cease-fire &amp; US troops leave Saigon</a:t>
            </a:r>
          </a:p>
          <a:p>
            <a:pPr algn="l" defTabSz="449833">
              <a:defRPr sz="2772"/>
            </a:pPr>
            <a:r>
              <a:t>—stop bombing Laos &amp; Cambodia</a:t>
            </a:r>
          </a:p>
          <a:p>
            <a:pPr algn="l" defTabSz="449833">
              <a:defRPr sz="2772"/>
            </a:pPr>
            <a:r>
              <a:t>—both sides violate; US provides $ but no troops</a:t>
            </a:r>
          </a:p>
          <a:p>
            <a:pPr algn="l" defTabSz="449833">
              <a:defRPr sz="2772"/>
            </a:pPr>
          </a:p>
          <a:p>
            <a:pPr algn="l" defTabSz="449833">
              <a:defRPr sz="2772"/>
            </a:pPr>
            <a:r>
              <a:t>Evacuation  1975</a:t>
            </a:r>
          </a:p>
          <a:p>
            <a:pPr algn="l" defTabSz="449833">
              <a:defRPr sz="2772"/>
            </a:pPr>
            <a:r>
              <a:t>—SVN leader resigns &amp; flees to London</a:t>
            </a:r>
          </a:p>
          <a:p>
            <a:pPr algn="l" defTabSz="449833">
              <a:defRPr sz="2772"/>
            </a:pPr>
            <a:r>
              <a:t>—US evacuates</a:t>
            </a:r>
          </a:p>
          <a:p>
            <a:pPr algn="l" defTabSz="449833">
              <a:defRPr sz="2772"/>
            </a:pPr>
            <a:r>
              <a:t>—April 30, South Vietnam surrenders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ignificance"/>
          <p:cNvSpPr/>
          <p:nvPr>
            <p:ph type="title"/>
          </p:nvPr>
        </p:nvSpPr>
        <p:spPr>
          <a:xfrm>
            <a:off x="1270000" y="254000"/>
            <a:ext cx="10464800" cy="1333500"/>
          </a:xfrm>
          <a:prstGeom prst="rect">
            <a:avLst/>
          </a:prstGeom>
        </p:spPr>
        <p:txBody>
          <a:bodyPr/>
          <a:lstStyle/>
          <a:p>
            <a:pPr/>
            <a:r>
              <a:t>Significance</a:t>
            </a:r>
          </a:p>
        </p:txBody>
      </p:sp>
      <p:sp>
        <p:nvSpPr>
          <p:cNvPr id="142" name="America’s longest war…"/>
          <p:cNvSpPr/>
          <p:nvPr>
            <p:ph type="body" idx="1"/>
          </p:nvPr>
        </p:nvSpPr>
        <p:spPr>
          <a:xfrm>
            <a:off x="203200" y="1612900"/>
            <a:ext cx="12496800" cy="767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marL="0" indent="0" defTabSz="397256">
              <a:spcBef>
                <a:spcPts val="1600"/>
              </a:spcBef>
              <a:buSzTx/>
              <a:buNone/>
              <a:defRPr sz="2856"/>
            </a:pPr>
            <a:r>
              <a:t>America’s longest war</a:t>
            </a:r>
          </a:p>
          <a:p>
            <a:pPr lvl="1" marL="0" indent="518159" defTabSz="397256">
              <a:spcBef>
                <a:spcPts val="1600"/>
              </a:spcBef>
              <a:buSzTx/>
              <a:buNone/>
              <a:defRPr sz="2856"/>
            </a:pPr>
            <a:r>
              <a:t>--1940s-1975</a:t>
            </a:r>
          </a:p>
          <a:p>
            <a:pPr lvl="1" marL="0" indent="518159" defTabSz="397256">
              <a:spcBef>
                <a:spcPts val="1600"/>
              </a:spcBef>
              <a:buSzTx/>
              <a:buNone/>
              <a:defRPr sz="2856"/>
            </a:pPr>
            <a:r>
              <a:t>--6 Presidents:  Truman, Eisenhower, JFK, Johnson, Nixon, Ford</a:t>
            </a:r>
          </a:p>
          <a:p>
            <a:pPr marL="0" indent="129539" defTabSz="397256">
              <a:spcBef>
                <a:spcPts val="1600"/>
              </a:spcBef>
              <a:buSzTx/>
              <a:buNone/>
              <a:defRPr sz="2856"/>
            </a:pPr>
            <a:r>
              <a:t>American losses</a:t>
            </a:r>
          </a:p>
          <a:p>
            <a:pPr lvl="1" marL="0" indent="518159" defTabSz="397256">
              <a:spcBef>
                <a:spcPts val="1600"/>
              </a:spcBef>
              <a:buSzTx/>
              <a:buNone/>
              <a:defRPr sz="2856"/>
            </a:pPr>
            <a:r>
              <a:t>--2.5 million served; 58,000 died</a:t>
            </a:r>
          </a:p>
          <a:p>
            <a:pPr lvl="1" marL="0" indent="518159" defTabSz="397256">
              <a:spcBef>
                <a:spcPts val="1600"/>
              </a:spcBef>
              <a:buSzTx/>
              <a:buNone/>
              <a:defRPr sz="2856"/>
            </a:pPr>
            <a:r>
              <a:t>--$120 billion</a:t>
            </a:r>
          </a:p>
          <a:p>
            <a:pPr lvl="1" marL="0" indent="518159" defTabSz="397256">
              <a:spcBef>
                <a:spcPts val="1600"/>
              </a:spcBef>
              <a:buSzTx/>
              <a:buNone/>
              <a:defRPr sz="2856"/>
            </a:pPr>
            <a:r>
              <a:t>--only war ever lost</a:t>
            </a:r>
          </a:p>
          <a:p>
            <a:pPr marL="0" indent="129539" defTabSz="397256">
              <a:spcBef>
                <a:spcPts val="1600"/>
              </a:spcBef>
              <a:buSzTx/>
              <a:buNone/>
              <a:defRPr sz="2856"/>
            </a:pPr>
            <a:r>
              <a:t>Vietnamese losses</a:t>
            </a:r>
          </a:p>
          <a:p>
            <a:pPr lvl="1" marL="0" indent="518159" defTabSz="397256">
              <a:spcBef>
                <a:spcPts val="1600"/>
              </a:spcBef>
              <a:buSzTx/>
              <a:buNone/>
              <a:defRPr sz="2856"/>
            </a:pPr>
            <a:r>
              <a:t>--4 million civilians &amp; soldiers died (10% of population)</a:t>
            </a:r>
          </a:p>
          <a:p>
            <a:pPr lvl="1" marL="0" indent="518159" defTabSz="397256">
              <a:spcBef>
                <a:spcPts val="1600"/>
              </a:spcBef>
              <a:buSzTx/>
              <a:buNone/>
              <a:defRPr sz="2856"/>
            </a:pPr>
            <a:r>
              <a:t>--division of families, loyalties, nationalism</a:t>
            </a:r>
          </a:p>
          <a:p>
            <a:pPr marL="0" indent="129539" defTabSz="397256">
              <a:spcBef>
                <a:spcPts val="1600"/>
              </a:spcBef>
              <a:buSzTx/>
              <a:buNone/>
              <a:defRPr sz="2856"/>
            </a:pPr>
            <a:r>
              <a:t>“Vietnam Syndrome”  Kissinger:  “Vietnam is still with us. It has created doubts about American judgment,  American credibility, about American power—not only at home, but throughout the world.”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rigins"/>
          <p:cNvSpPr/>
          <p:nvPr>
            <p:ph type="title"/>
          </p:nvPr>
        </p:nvSpPr>
        <p:spPr>
          <a:xfrm>
            <a:off x="1270000" y="254000"/>
            <a:ext cx="10464800" cy="1320800"/>
          </a:xfrm>
          <a:prstGeom prst="rect">
            <a:avLst/>
          </a:prstGeom>
        </p:spPr>
        <p:txBody>
          <a:bodyPr/>
          <a:lstStyle/>
          <a:p>
            <a:pPr/>
            <a:r>
              <a:t>Origins</a:t>
            </a:r>
          </a:p>
        </p:txBody>
      </p:sp>
      <p:sp>
        <p:nvSpPr>
          <p:cNvPr id="145" name="Vietnamese Imperialism…"/>
          <p:cNvSpPr/>
          <p:nvPr>
            <p:ph type="body" idx="1"/>
          </p:nvPr>
        </p:nvSpPr>
        <p:spPr>
          <a:xfrm>
            <a:off x="330200" y="1689100"/>
            <a:ext cx="12446000" cy="7543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marL="0" indent="0" defTabSz="449833">
              <a:spcBef>
                <a:spcPts val="1800"/>
              </a:spcBef>
              <a:buSzTx/>
              <a:buNone/>
              <a:defRPr sz="3234"/>
            </a:pPr>
            <a:r>
              <a:t>Vietnamese Imperialism</a:t>
            </a:r>
          </a:p>
          <a:p>
            <a:pPr lvl="1" marL="0" indent="586739" defTabSz="449833">
              <a:spcBef>
                <a:spcPts val="1800"/>
              </a:spcBef>
              <a:buSzTx/>
              <a:buNone/>
              <a:defRPr sz="3234"/>
            </a:pPr>
            <a:r>
              <a:t>--Chinese, French, Japanese, French,  American</a:t>
            </a:r>
          </a:p>
          <a:p>
            <a:pPr marL="0" indent="146684" defTabSz="449833">
              <a:spcBef>
                <a:spcPts val="1800"/>
              </a:spcBef>
              <a:buSzTx/>
              <a:buNone/>
              <a:defRPr sz="3234"/>
            </a:pPr>
            <a:r>
              <a:t>Vietnamese Resistance</a:t>
            </a:r>
          </a:p>
          <a:p>
            <a:pPr lvl="1" marL="0" indent="586739" defTabSz="449833">
              <a:spcBef>
                <a:spcPts val="1800"/>
              </a:spcBef>
              <a:buSzTx/>
              <a:buNone/>
              <a:defRPr sz="3234"/>
            </a:pPr>
            <a:r>
              <a:t>--China:  Trung sisters (unsuccessful) 4 AD</a:t>
            </a:r>
          </a:p>
          <a:p>
            <a:pPr lvl="1" marL="0" indent="586739" defTabSz="449833">
              <a:spcBef>
                <a:spcPts val="1800"/>
              </a:spcBef>
              <a:buSzTx/>
              <a:buNone/>
              <a:defRPr sz="3234"/>
            </a:pPr>
            <a:r>
              <a:t>--French, Japanese &amp; Americans:  </a:t>
            </a:r>
            <a:r>
              <a:t>Nguyen Ai Quoc (Ho Chi Minh) &amp; the Viet Minh</a:t>
            </a:r>
          </a:p>
          <a:p>
            <a:pPr lvl="1" marL="0" indent="586739" defTabSz="449833">
              <a:spcBef>
                <a:spcPts val="1800"/>
              </a:spcBef>
              <a:buSzTx/>
              <a:buNone/>
              <a:defRPr sz="3234"/>
            </a:pPr>
            <a:r>
              <a:t>--Dien Bien Phu  1954:  defeat the French</a:t>
            </a:r>
          </a:p>
          <a:p>
            <a:pPr lvl="1" marL="0" indent="586739" defTabSz="449833">
              <a:spcBef>
                <a:spcPts val="1800"/>
              </a:spcBef>
              <a:buSzTx/>
              <a:buNone/>
              <a:defRPr sz="3234"/>
            </a:pPr>
            <a:r>
              <a:t>--Geneva Accords</a:t>
            </a:r>
          </a:p>
          <a:p>
            <a:pPr lvl="2" marL="0" indent="929005" defTabSz="449833">
              <a:spcBef>
                <a:spcPts val="1800"/>
              </a:spcBef>
              <a:buSzTx/>
              <a:buNone/>
              <a:defRPr sz="3234"/>
            </a:pPr>
            <a:r>
              <a:t>--North VN:  Ho Chi Minh</a:t>
            </a:r>
          </a:p>
          <a:p>
            <a:pPr lvl="2" marL="0" indent="929005" defTabSz="449833">
              <a:spcBef>
                <a:spcPts val="1800"/>
              </a:spcBef>
              <a:buSzTx/>
              <a:buNone/>
              <a:defRPr sz="3234"/>
            </a:pPr>
            <a:r>
              <a:t>--South VN:  Ngo Dinh Diem</a:t>
            </a:r>
          </a:p>
          <a:p>
            <a:pPr lvl="2" marL="0" indent="929005" defTabSz="449833">
              <a:spcBef>
                <a:spcPts val="1800"/>
              </a:spcBef>
              <a:buSzTx/>
              <a:buNone/>
              <a:defRPr sz="3234"/>
            </a:pPr>
            <a:r>
              <a:t>--in 2 years national election &amp; chance for unification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Early US Involvement"/>
          <p:cNvSpPr/>
          <p:nvPr>
            <p:ph type="title"/>
          </p:nvPr>
        </p:nvSpPr>
        <p:spPr>
          <a:xfrm>
            <a:off x="1270000" y="254000"/>
            <a:ext cx="10464800" cy="1384300"/>
          </a:xfrm>
          <a:prstGeom prst="rect">
            <a:avLst/>
          </a:prstGeom>
        </p:spPr>
        <p:txBody>
          <a:bodyPr/>
          <a:lstStyle/>
          <a:p>
            <a:pPr/>
            <a:r>
              <a:t>Early US Involvement</a:t>
            </a:r>
          </a:p>
        </p:txBody>
      </p:sp>
      <p:sp>
        <p:nvSpPr>
          <p:cNvPr id="148" name="Truman:  Truman Doctrine &amp; support ally, the French…"/>
          <p:cNvSpPr/>
          <p:nvPr>
            <p:ph type="body" idx="1"/>
          </p:nvPr>
        </p:nvSpPr>
        <p:spPr>
          <a:xfrm>
            <a:off x="304800" y="2108200"/>
            <a:ext cx="12382500" cy="75184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marL="0" indent="0">
              <a:buSzTx/>
              <a:buNone/>
            </a:pPr>
            <a:r>
              <a:t>Truman:  Truman Doctrine &amp; support ally, the French</a:t>
            </a:r>
          </a:p>
          <a:p>
            <a:pPr marL="0" indent="0">
              <a:buSzTx/>
              <a:buNone/>
            </a:pPr>
            <a:r>
              <a:t>Eisenhower:  Domino Theory--basis for intervention &amp; cited by every President during the war</a:t>
            </a:r>
          </a:p>
          <a:p>
            <a:pPr lvl="1" marL="0" indent="762000">
              <a:buSzTx/>
              <a:buNone/>
            </a:pPr>
            <a:r>
              <a:t>--1949 first “advisors” 675</a:t>
            </a:r>
          </a:p>
          <a:p>
            <a:pPr marL="0" indent="190500">
              <a:buSzTx/>
              <a:buNone/>
            </a:pPr>
            <a:r>
              <a:t>Kennedy </a:t>
            </a:r>
          </a:p>
          <a:p>
            <a:pPr lvl="1" marL="0" indent="762000">
              <a:buSzTx/>
              <a:buNone/>
            </a:pPr>
            <a:r>
              <a:t>--1961:  increases advisors to from 1000 to 16,000</a:t>
            </a:r>
          </a:p>
          <a:p>
            <a:pPr lvl="1" marL="0" indent="762000">
              <a:buSzTx/>
              <a:buNone/>
            </a:pPr>
            <a:r>
              <a:t>--1963: tacitly backs coup of Diem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Johnson’s War"/>
          <p:cNvSpPr/>
          <p:nvPr>
            <p:ph type="title"/>
          </p:nvPr>
        </p:nvSpPr>
        <p:spPr>
          <a:xfrm>
            <a:off x="1270000" y="0"/>
            <a:ext cx="10464800" cy="1371600"/>
          </a:xfrm>
          <a:prstGeom prst="rect">
            <a:avLst/>
          </a:prstGeom>
        </p:spPr>
        <p:txBody>
          <a:bodyPr/>
          <a:lstStyle/>
          <a:p>
            <a:pPr/>
            <a:r>
              <a:t>Johnson’s War</a:t>
            </a:r>
          </a:p>
        </p:txBody>
      </p:sp>
      <p:sp>
        <p:nvSpPr>
          <p:cNvPr id="151" name="Inherits &amp; escalates war…"/>
          <p:cNvSpPr/>
          <p:nvPr>
            <p:ph type="body" idx="1"/>
          </p:nvPr>
        </p:nvSpPr>
        <p:spPr>
          <a:xfrm>
            <a:off x="355600" y="1536700"/>
            <a:ext cx="12319000" cy="69469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marL="0" indent="0">
              <a:buSzTx/>
              <a:buNone/>
            </a:pPr>
            <a:r>
              <a:t>Inherits &amp; escalates war</a:t>
            </a:r>
          </a:p>
          <a:p>
            <a:pPr marL="0" indent="0">
              <a:buSzTx/>
              <a:buNone/>
            </a:pPr>
            <a:r>
              <a:t>1964  Gulf of Tonkin:  gave Johnson power to send troops w/o declaration of war</a:t>
            </a:r>
          </a:p>
          <a:p>
            <a:pPr marL="0" indent="0">
              <a:buSzTx/>
              <a:buNone/>
            </a:pPr>
            <a:r>
              <a:t>1965  Operation Rolling Thunder  </a:t>
            </a:r>
          </a:p>
          <a:p>
            <a:pPr lvl="1" marL="0" indent="762000">
              <a:buSzTx/>
              <a:buNone/>
            </a:pPr>
            <a:r>
              <a:t>—Westmoreland</a:t>
            </a:r>
          </a:p>
          <a:p>
            <a:pPr lvl="1" marL="0" indent="762000">
              <a:buSzTx/>
              <a:buNone/>
            </a:pPr>
            <a:r>
              <a:t>—carpet bomb North Vietnam</a:t>
            </a:r>
          </a:p>
          <a:p>
            <a:pPr lvl="1" marL="0" indent="762000">
              <a:buSzTx/>
              <a:buNone/>
            </a:pPr>
            <a:r>
              <a:t>—200,000 more troops; 1966:  200,000 more</a:t>
            </a:r>
          </a:p>
          <a:p>
            <a:pPr lvl="2" marL="0" indent="1206500">
              <a:buSzTx/>
              <a:buNone/>
            </a:pPr>
            <a:r>
              <a:t>—&gt; by end of 1967, 500,000 troops in Vietnam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hallenges"/>
          <p:cNvSpPr/>
          <p:nvPr>
            <p:ph type="ctrTitle"/>
          </p:nvPr>
        </p:nvSpPr>
        <p:spPr>
          <a:xfrm>
            <a:off x="1270000" y="-177800"/>
            <a:ext cx="10464800" cy="14354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Challenges</a:t>
            </a:r>
          </a:p>
        </p:txBody>
      </p:sp>
      <p:sp>
        <p:nvSpPr>
          <p:cNvPr id="154" name="Guerilla Warfare…"/>
          <p:cNvSpPr/>
          <p:nvPr>
            <p:ph type="subTitle" idx="1"/>
          </p:nvPr>
        </p:nvSpPr>
        <p:spPr>
          <a:xfrm>
            <a:off x="273447" y="1384300"/>
            <a:ext cx="12457906" cy="797287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484886">
              <a:defRPr sz="2988"/>
            </a:pPr>
            <a:r>
              <a:t>Guerilla Warfare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—environment 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—hit &amp; run attacks; no front lines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—“cling to the enemy’s belt”:  close combat so that air &amp; artillery strikes risk own troops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—tunnels, land mines, booby traps (them)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—Agent Orange &amp; napalm (us)</a:t>
            </a:r>
          </a:p>
          <a:p>
            <a:pPr lvl="4" algn="l" defTabSz="484886">
              <a:defRPr sz="2988"/>
            </a:pPr>
          </a:p>
          <a:p>
            <a:pPr lvl="4" algn="l" defTabSz="484886">
              <a:defRPr sz="2988"/>
            </a:pPr>
            <a:r>
              <a:t>War of Attrition (body count)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—search &amp; destroy missions:  “we must destroy it in order to save it”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—80% of people killed in US bombings were civilians—“hearts and minds?”</a:t>
            </a:r>
          </a:p>
          <a:p>
            <a:pPr lvl="4" algn="l" defTabSz="484886">
              <a:defRPr sz="2988"/>
            </a:pPr>
          </a:p>
          <a:p>
            <a:pPr lvl="4" algn="l" defTabSz="484886">
              <a:defRPr sz="2988"/>
            </a:pPr>
            <a:r>
              <a:t>Friend or enemy?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—farmer by day, VC by night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—enemy is everywhere</a:t>
            </a:r>
          </a:p>
          <a:p>
            <a:pPr lvl="5" marL="0" indent="295147" defTabSz="484886">
              <a:spcBef>
                <a:spcPts val="0"/>
              </a:spcBef>
              <a:buSzTx/>
              <a:buNone/>
              <a:defRPr sz="2988"/>
            </a:pPr>
            <a:r>
              <a:t>—US owned the day; VC the night</a:t>
            </a:r>
          </a:p>
          <a:p>
            <a:pPr lvl="3" algn="l" defTabSz="484886">
              <a:defRPr sz="2988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Vietnamese Strengths"/>
          <p:cNvSpPr/>
          <p:nvPr>
            <p:ph type="ctrTitle"/>
          </p:nvPr>
        </p:nvSpPr>
        <p:spPr>
          <a:xfrm>
            <a:off x="1270000" y="-114300"/>
            <a:ext cx="10464800" cy="1454250"/>
          </a:xfrm>
          <a:prstGeom prst="rect">
            <a:avLst/>
          </a:prstGeom>
        </p:spPr>
        <p:txBody>
          <a:bodyPr/>
          <a:lstStyle/>
          <a:p>
            <a:pPr/>
            <a:r>
              <a:t>Vietnamese Strengths</a:t>
            </a:r>
          </a:p>
        </p:txBody>
      </p:sp>
      <p:sp>
        <p:nvSpPr>
          <p:cNvPr id="157" name="Determination…"/>
          <p:cNvSpPr/>
          <p:nvPr>
            <p:ph type="subTitle" idx="1"/>
          </p:nvPr>
        </p:nvSpPr>
        <p:spPr>
          <a:xfrm>
            <a:off x="410691" y="1775023"/>
            <a:ext cx="12183418" cy="765135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/>
            <a:r>
              <a:t>Determination</a:t>
            </a:r>
          </a:p>
          <a:p>
            <a:pPr algn="l"/>
            <a:r>
              <a:t>—long history of resisting outside influence (Chinese, French, Japanese)</a:t>
            </a:r>
          </a:p>
          <a:p>
            <a:pPr algn="l"/>
          </a:p>
          <a:p>
            <a:pPr algn="l"/>
            <a:r>
              <a:t>Willingness to make huge sacrifices</a:t>
            </a:r>
          </a:p>
          <a:p>
            <a:pPr lvl="1" algn="l"/>
            <a:r>
              <a:t>—keep fighting; goal is to exhaust the enemy</a:t>
            </a:r>
          </a:p>
          <a:p>
            <a:pPr lvl="1" algn="l"/>
            <a:r>
              <a:t>—“You can kill 10 of my meant for every 1 of yours, and we will win.”</a:t>
            </a:r>
          </a:p>
          <a:p>
            <a:pPr lvl="1" algn="l"/>
          </a:p>
          <a:p>
            <a:pPr lvl="1" algn="l"/>
            <a:r>
              <a:t>Ho Chi Minh Trail</a:t>
            </a:r>
          </a:p>
          <a:p>
            <a:pPr lvl="1" algn="l"/>
            <a:r>
              <a:t>—complex of paths/trails from NVN to SVN via Cambodia &amp; Laos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American Public Support"/>
          <p:cNvSpPr/>
          <p:nvPr>
            <p:ph type="ctrTitle"/>
          </p:nvPr>
        </p:nvSpPr>
        <p:spPr>
          <a:xfrm>
            <a:off x="332978" y="203200"/>
            <a:ext cx="12338844" cy="1329234"/>
          </a:xfrm>
          <a:prstGeom prst="rect">
            <a:avLst/>
          </a:prstGeom>
        </p:spPr>
        <p:txBody>
          <a:bodyPr/>
          <a:lstStyle/>
          <a:p>
            <a:pPr/>
            <a:r>
              <a:t>American Public Support</a:t>
            </a:r>
          </a:p>
        </p:txBody>
      </p:sp>
      <p:sp>
        <p:nvSpPr>
          <p:cNvPr id="160" name="Anti-War Demonstrations…"/>
          <p:cNvSpPr/>
          <p:nvPr>
            <p:ph type="subTitle" idx="1"/>
          </p:nvPr>
        </p:nvSpPr>
        <p:spPr>
          <a:xfrm>
            <a:off x="400050" y="1816100"/>
            <a:ext cx="12204700" cy="7569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397256">
              <a:defRPr sz="2448"/>
            </a:pPr>
            <a:r>
              <a:t>Anti-War Demonstrations</a:t>
            </a:r>
          </a:p>
          <a:p>
            <a:pPr algn="l" defTabSz="397256">
              <a:defRPr sz="2448"/>
            </a:pPr>
            <a:r>
              <a:t>—1965 start; 1st major protest in DC</a:t>
            </a:r>
          </a:p>
          <a:p>
            <a:pPr algn="l" defTabSz="397256">
              <a:defRPr sz="2448"/>
            </a:pPr>
            <a:r>
              <a:t>—colleges:  sit-ins, teach-ins</a:t>
            </a:r>
          </a:p>
          <a:p>
            <a:pPr algn="l" defTabSz="397256">
              <a:defRPr sz="2448"/>
            </a:pPr>
            <a:r>
              <a:t>—Kent State (Ohio) &amp; Jackson State (Miss)—students killed by Nat’l Guard &amp; police</a:t>
            </a:r>
          </a:p>
          <a:p>
            <a:pPr algn="l" defTabSz="397256">
              <a:defRPr sz="2448"/>
            </a:pPr>
            <a:r>
              <a:t>—1969:  protest in DC drew 500,000</a:t>
            </a:r>
          </a:p>
          <a:p>
            <a:pPr algn="l" defTabSz="397256">
              <a:defRPr sz="2448"/>
            </a:pPr>
          </a:p>
          <a:p>
            <a:pPr algn="l" defTabSz="397256">
              <a:defRPr sz="2448"/>
            </a:pPr>
            <a:r>
              <a:t>Purpose?</a:t>
            </a:r>
          </a:p>
          <a:p>
            <a:pPr lvl="1" algn="l" defTabSz="397256">
              <a:defRPr sz="2448"/>
            </a:pPr>
            <a:r>
              <a:t>—Why are we there?</a:t>
            </a:r>
          </a:p>
          <a:p>
            <a:pPr lvl="1" algn="l" defTabSz="397256">
              <a:defRPr sz="2448"/>
            </a:pPr>
            <a:r>
              <a:t>—another country’s civil war</a:t>
            </a:r>
          </a:p>
          <a:p>
            <a:pPr lvl="1" algn="l" defTabSz="397256">
              <a:defRPr sz="2448"/>
            </a:pPr>
            <a:r>
              <a:t>—130,000 Vietnamese civilians dying per month </a:t>
            </a:r>
          </a:p>
          <a:p>
            <a:pPr lvl="1" algn="l" defTabSz="397256">
              <a:defRPr sz="2448"/>
            </a:pPr>
          </a:p>
          <a:p>
            <a:pPr lvl="1" algn="l" defTabSz="397256">
              <a:defRPr sz="2448"/>
            </a:pPr>
            <a:r>
              <a:t>Power of image</a:t>
            </a:r>
          </a:p>
          <a:p>
            <a:pPr lvl="1" algn="l" defTabSz="397256">
              <a:defRPr sz="2448"/>
            </a:pPr>
            <a:r>
              <a:t>—1st TV war</a:t>
            </a:r>
          </a:p>
          <a:p>
            <a:pPr lvl="1" algn="l" defTabSz="397256">
              <a:defRPr sz="2448"/>
            </a:pPr>
            <a:r>
              <a:t>—iconic photographs</a:t>
            </a:r>
          </a:p>
          <a:p>
            <a:pPr lvl="1" algn="l" defTabSz="397256">
              <a:defRPr sz="2448"/>
            </a:pPr>
          </a:p>
          <a:p>
            <a:pPr lvl="1" algn="l" defTabSz="397256">
              <a:defRPr sz="2448"/>
            </a:pPr>
            <a:r>
              <a:t>Draft Resistance</a:t>
            </a:r>
          </a:p>
          <a:p>
            <a:pPr lvl="1" algn="l" defTabSz="397256">
              <a:defRPr sz="2448"/>
            </a:pPr>
            <a:r>
              <a:t>—500,000 men avoided the draft</a:t>
            </a:r>
          </a:p>
          <a:p>
            <a:pPr lvl="1" algn="l" defTabSz="397256">
              <a:defRPr sz="2448"/>
            </a:pPr>
          </a:p>
          <a:p>
            <a:pPr lvl="1" algn="l" defTabSz="397256">
              <a:defRPr sz="2448"/>
            </a:pPr>
            <a:r>
              <a:t>American Leaders</a:t>
            </a:r>
          </a:p>
          <a:p>
            <a:pPr lvl="1" algn="l" defTabSz="397256">
              <a:defRPr sz="2448"/>
            </a:pPr>
            <a:r>
              <a:t>—Mohammed Ali, MLK </a:t>
            </a:r>
          </a:p>
          <a:p>
            <a:pPr lvl="1" algn="l" defTabSz="397256">
              <a:defRPr sz="2448"/>
            </a:pPr>
            <a:r>
              <a:t>—Walter Cronkite (more trusted than God):  “If I’ve lost Cronkite, I’ve lost America.”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1968"/>
          <p:cNvSpPr/>
          <p:nvPr>
            <p:ph type="ctrTitle"/>
          </p:nvPr>
        </p:nvSpPr>
        <p:spPr>
          <a:xfrm>
            <a:off x="228004" y="12700"/>
            <a:ext cx="12381757" cy="1271836"/>
          </a:xfrm>
          <a:prstGeom prst="rect">
            <a:avLst/>
          </a:prstGeom>
        </p:spPr>
        <p:txBody>
          <a:bodyPr/>
          <a:lstStyle/>
          <a:p>
            <a:pPr/>
            <a:r>
              <a:t>1968</a:t>
            </a:r>
          </a:p>
        </p:txBody>
      </p:sp>
      <p:sp>
        <p:nvSpPr>
          <p:cNvPr id="163" name="Tet Offensive…"/>
          <p:cNvSpPr/>
          <p:nvPr>
            <p:ph type="subTitle" idx="1"/>
          </p:nvPr>
        </p:nvSpPr>
        <p:spPr>
          <a:xfrm>
            <a:off x="345157" y="1485900"/>
            <a:ext cx="12314486" cy="7965629"/>
          </a:xfrm>
          <a:prstGeom prst="rect">
            <a:avLst/>
          </a:prstGeom>
        </p:spPr>
        <p:txBody>
          <a:bodyPr/>
          <a:lstStyle/>
          <a:p>
            <a:pPr algn="l"/>
            <a:r>
              <a:t>Tet Offensive</a:t>
            </a:r>
          </a:p>
          <a:p>
            <a:pPr algn="l"/>
            <a:r>
              <a:t>—truce for Tet (Vietnamese New Year) but VC launches surprise attack in South</a:t>
            </a:r>
          </a:p>
          <a:p>
            <a:pPr algn="l"/>
            <a:r>
              <a:t>—more than 100 cities/towns incl. capitol</a:t>
            </a:r>
          </a:p>
          <a:p>
            <a:pPr algn="l"/>
            <a:r>
              <a:t>—US embassy in Saigon</a:t>
            </a:r>
          </a:p>
          <a:p>
            <a:pPr algn="l"/>
            <a:r>
              <a:t>—military defeat for VC (2000 US v. 50,000 VC)</a:t>
            </a:r>
          </a:p>
          <a:p>
            <a:pPr algn="l"/>
            <a:r>
              <a:t>       VC can be anywhere; can we win?  turned public against war</a:t>
            </a:r>
          </a:p>
          <a:p>
            <a:pPr algn="l"/>
            <a:r>
              <a:t>       cut domestic budget (Great Society) &amp; increase taxes</a:t>
            </a:r>
          </a:p>
          <a:p>
            <a:pPr algn="l"/>
            <a:r>
              <a:t>       Johnson won’t run for re-election</a:t>
            </a:r>
          </a:p>
          <a:p>
            <a:pPr algn="l"/>
          </a:p>
          <a:p>
            <a:pPr algn="l"/>
            <a:r>
              <a:t>My Lai Massacre</a:t>
            </a:r>
          </a:p>
          <a:p>
            <a:pPr algn="l"/>
            <a:r>
              <a:t>—US massacres village of My Lai—200 women, children, elderly</a:t>
            </a:r>
          </a:p>
          <a:p>
            <a:pPr algn="l"/>
            <a:r>
              <a:t>—Lt. Calley:  “no big deal”</a:t>
            </a:r>
          </a:p>
          <a:p>
            <a:pPr algn="l"/>
            <a:r>
              <a:t>—morale plummets; US looks like bully; “hearts and minds?”</a:t>
            </a:r>
          </a:p>
          <a:p>
            <a:pPr algn="l"/>
            <a:r>
              <a:t>—government credibility plummets</a:t>
            </a:r>
          </a:p>
        </p:txBody>
      </p:sp>
      <p:sp>
        <p:nvSpPr>
          <p:cNvPr id="164" name="Line"/>
          <p:cNvSpPr/>
          <p:nvPr/>
        </p:nvSpPr>
        <p:spPr>
          <a:xfrm>
            <a:off x="355600" y="4876800"/>
            <a:ext cx="788502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5" name="Line"/>
          <p:cNvSpPr/>
          <p:nvPr/>
        </p:nvSpPr>
        <p:spPr>
          <a:xfrm>
            <a:off x="355600" y="5468714"/>
            <a:ext cx="78850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6" name="Line"/>
          <p:cNvSpPr/>
          <p:nvPr/>
        </p:nvSpPr>
        <p:spPr>
          <a:xfrm>
            <a:off x="355600" y="6060628"/>
            <a:ext cx="78850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